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69" r:id="rId16"/>
    <p:sldId id="274" r:id="rId17"/>
    <p:sldId id="275" r:id="rId18"/>
    <p:sldId id="276" r:id="rId19"/>
    <p:sldId id="277" r:id="rId20"/>
    <p:sldId id="270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4" d="100"/>
        <a:sy n="17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3492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08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175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2653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2189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631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208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803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595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76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578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10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0330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35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1581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2253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0105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7F106-0306-4F65-A6FC-08B0740CBB7F}" type="datetimeFigureOut">
              <a:rPr lang="it-IT" smtClean="0"/>
              <a:t>25/02/2021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88D3B-7C81-4F7F-B403-EB4650B7F56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98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late.google.com/website?sl=auto&amp;tl=it&amp;u=https://en.wikipedia.org/wiki/FIFO_and_LIFO_accounting%23:~:text%3D%2522FIFO%2522%2520stands%2520for%2520first%252D,is%2520the%2520cost%2520expensed%2520first.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E068B4-7F48-4D4D-8891-DB464D4F35D7}"/>
              </a:ext>
            </a:extLst>
          </p:cNvPr>
          <p:cNvSpPr txBox="1"/>
          <p:nvPr/>
        </p:nvSpPr>
        <p:spPr>
          <a:xfrm>
            <a:off x="1835603" y="322055"/>
            <a:ext cx="755559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Blockchain project</a:t>
            </a:r>
          </a:p>
          <a:p>
            <a:pPr algn="ctr"/>
            <a:endParaRPr lang="it-IT" sz="4800" b="1" dirty="0">
              <a:solidFill>
                <a:schemeClr val="accent4">
                  <a:lumMod val="40000"/>
                  <a:lumOff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40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A.A 2020/2021</a:t>
            </a:r>
          </a:p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76AFDDD-82AD-4740-A381-41877693B4FD}"/>
              </a:ext>
            </a:extLst>
          </p:cNvPr>
          <p:cNvSpPr txBox="1"/>
          <p:nvPr/>
        </p:nvSpPr>
        <p:spPr>
          <a:xfrm>
            <a:off x="900793" y="3542302"/>
            <a:ext cx="10390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Implementazione del Sistema IOT-</a:t>
            </a:r>
            <a:r>
              <a:rPr lang="it-IT" sz="36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PlasticFee</a:t>
            </a:r>
            <a:endParaRPr lang="it-IT" sz="36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0801CE-CBB6-4E71-A639-AA8C01819AE0}"/>
              </a:ext>
            </a:extLst>
          </p:cNvPr>
          <p:cNvSpPr txBox="1"/>
          <p:nvPr/>
        </p:nvSpPr>
        <p:spPr>
          <a:xfrm>
            <a:off x="4716379" y="5765800"/>
            <a:ext cx="72334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Sviluppato da Antonio Pallaria 227757 &amp; Daniele Filice 223946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81560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46514CEE-9999-4CF1-886E-8AA6B57F8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175" y="268234"/>
            <a:ext cx="8626226" cy="814608"/>
          </a:xfrm>
        </p:spPr>
        <p:txBody>
          <a:bodyPr/>
          <a:lstStyle/>
          <a:p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Lo scambio di informazioni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0CB456-819D-4FDB-80BB-DD5496920A72}"/>
              </a:ext>
            </a:extLst>
          </p:cNvPr>
          <p:cNvSpPr txBox="1"/>
          <p:nvPr/>
        </p:nvSpPr>
        <p:spPr>
          <a:xfrm>
            <a:off x="1339515" y="1442518"/>
            <a:ext cx="87910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messaggi 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sono semplicemente dati che possono essere inviati tra vari sistemi. Una volta che i messaggi si fanno strada nel sistema, vengono organizzati in due modelli: </a:t>
            </a:r>
            <a:r>
              <a:rPr lang="it-IT" sz="16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it-IT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argomenti</a:t>
            </a:r>
            <a:r>
              <a:rPr lang="it-IT" sz="16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16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it-IT" sz="16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C3C874-D5DC-4CBE-97CF-F5A4C67116DA}"/>
              </a:ext>
            </a:extLst>
          </p:cNvPr>
          <p:cNvSpPr txBox="1"/>
          <p:nvPr/>
        </p:nvSpPr>
        <p:spPr>
          <a:xfrm>
            <a:off x="6685965" y="4046085"/>
            <a:ext cx="47921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it-IT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sz="16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it-IT" sz="16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sono canali di trasmissione di messaggi basati su abbonamento. Quando un'applicazione di produzione invia un messaggio, più destinatari che sono "iscritti" a quell'argomento ricevono una trasmissione del messaggio.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B8C0519-1096-47C7-9905-D4C863B3E2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69" y="2474867"/>
            <a:ext cx="6114415" cy="71564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5B4317-D289-4C1D-81E3-1C8CB2AF7D80}"/>
              </a:ext>
            </a:extLst>
          </p:cNvPr>
          <p:cNvSpPr txBox="1"/>
          <p:nvPr/>
        </p:nvSpPr>
        <p:spPr>
          <a:xfrm>
            <a:off x="485691" y="4076733"/>
            <a:ext cx="524936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it-IT" sz="1600" b="1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code</a:t>
            </a:r>
            <a:r>
              <a:rPr lang="it-IT" sz="16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sono Pipeline</a:t>
            </a:r>
            <a:r>
              <a:rPr lang="it-IT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it-IT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FIFO </a:t>
            </a:r>
            <a:r>
              <a:rPr lang="it-IT" sz="1600" u="none" strike="noStrik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(primo ad entrare primo ad uscire) 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 messaggi prodotti e consumati da broker e clienti. I produttori creano messaggi e li inseriscono in queste code. Quindi questi messaggi vengono sottoposti a polling e raccolti dalle applicazioni consumer, un messaggio alla volta. </a:t>
            </a:r>
            <a:endParaRPr lang="it-IT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9013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65B6692-C5D0-4613-BA85-F85235649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108" y="77060"/>
            <a:ext cx="8626226" cy="814608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MQTT</a:t>
            </a:r>
            <a:endParaRPr lang="it-IT" dirty="0"/>
          </a:p>
        </p:txBody>
      </p:sp>
      <p:pic>
        <p:nvPicPr>
          <p:cNvPr id="5" name="Immagine 4" descr="Protocollo MQTT ed errori comuni con dispositivi Tasmota - HassioHelp">
            <a:extLst>
              <a:ext uri="{FF2B5EF4-FFF2-40B4-BE49-F238E27FC236}">
                <a16:creationId xmlns:a16="http://schemas.microsoft.com/office/drawing/2014/main" id="{D6387226-30D2-40DE-A21D-8CC8E1263C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81" y="562958"/>
            <a:ext cx="2345690" cy="16294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CA66A05-2317-4A2E-8FF8-10CA78FE902C}"/>
              </a:ext>
            </a:extLst>
          </p:cNvPr>
          <p:cNvSpPr txBox="1"/>
          <p:nvPr/>
        </p:nvSpPr>
        <p:spPr>
          <a:xfrm>
            <a:off x="3142039" y="1042720"/>
            <a:ext cx="69702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L’IOT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impone l’adozione di un modello di comunicazione in real-time, capace di inviare le informazioni in modalità </a:t>
            </a:r>
            <a:r>
              <a:rPr lang="it-I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many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-to-one e di recepire un evento nel momento stesso in cui si verifica. </a:t>
            </a:r>
          </a:p>
          <a:p>
            <a:pPr algn="just"/>
            <a:endParaRPr lang="it-IT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it-IT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053E377-899A-4B47-B51C-D4ACF1373EB1}"/>
              </a:ext>
            </a:extLst>
          </p:cNvPr>
          <p:cNvSpPr txBox="1"/>
          <p:nvPr/>
        </p:nvSpPr>
        <p:spPr>
          <a:xfrm>
            <a:off x="5021178" y="4046089"/>
            <a:ext cx="6856983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 funziona??</a:t>
            </a:r>
          </a:p>
          <a:p>
            <a:endParaRPr lang="it-IT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it-IT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Invece di inviare messaggi a un determinato set di destinatari, i mittenti pubblicano i messaggi su un </a:t>
            </a:r>
            <a:r>
              <a:rPr lang="it-IT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determinato</a:t>
            </a:r>
            <a:r>
              <a:rPr lang="it-IT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argomento </a:t>
            </a:r>
            <a:r>
              <a:rPr lang="it-IT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it-IT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it-IT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broker. Ogni destinatario si iscrive agli argomenti che lo interessano e, ogni volta che un nuovo messaggio viene pubblicato su quel determinato argomento, il </a:t>
            </a:r>
            <a:r>
              <a:rPr lang="it-IT" sz="1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it-IT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broker lo distribuisce a tutti i destinatari. In questo modo è molto semplice configurare una messaggistica uno-a-molti.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it-IT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it-IT" sz="1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Qualsiasi device o applicazione può essere un client MQTT che si appoggia a un’apposita libreria MQTT a sua volta connessa in rete a un broker MQTT.</a:t>
            </a:r>
          </a:p>
          <a:p>
            <a:endParaRPr lang="it-IT" dirty="0"/>
          </a:p>
        </p:txBody>
      </p:sp>
      <p:pic>
        <p:nvPicPr>
          <p:cNvPr id="8" name="Immagine 7" descr="5 Minutes or Less: ActiveMQ with JMS Queues and Topics - Tomitribe">
            <a:extLst>
              <a:ext uri="{FF2B5EF4-FFF2-40B4-BE49-F238E27FC236}">
                <a16:creationId xmlns:a16="http://schemas.microsoft.com/office/drawing/2014/main" id="{A4C601B9-1E89-4C01-A792-CC9F377773D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28" r="13993"/>
          <a:stretch/>
        </p:blipFill>
        <p:spPr bwMode="auto">
          <a:xfrm>
            <a:off x="594576" y="4396764"/>
            <a:ext cx="3817003" cy="21222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40BDB1-9757-46E2-A461-EE8C38B3FF87}"/>
              </a:ext>
            </a:extLst>
          </p:cNvPr>
          <p:cNvSpPr txBox="1"/>
          <p:nvPr/>
        </p:nvSpPr>
        <p:spPr>
          <a:xfrm>
            <a:off x="1211179" y="2994685"/>
            <a:ext cx="10433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 protocollo che si è rivelato particolarmente adatto per la trasmissione dei dati prodotti dai dispositivi IoT è sicuramente </a:t>
            </a:r>
            <a:r>
              <a:rPr lang="it-IT" sz="1600" b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l’MQTT (Message Queue </a:t>
            </a:r>
            <a:r>
              <a:rPr lang="it-IT" sz="1600" b="1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Telemetry</a:t>
            </a:r>
            <a:r>
              <a:rPr lang="it-IT" sz="1600" b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600" b="1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Transport</a:t>
            </a:r>
            <a:r>
              <a:rPr lang="it-IT" sz="1600" b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Come abbiamo precedentemente detto il protocollo MQTT adotta un meccanismo di pubblicazione e sottoscrizione per scambiare messaggi tramite un </a:t>
            </a:r>
            <a:r>
              <a:rPr lang="it-I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appostivo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it-I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message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broker". </a:t>
            </a: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F3157D-ACA0-4C37-8826-B222A8A3737B}"/>
              </a:ext>
            </a:extLst>
          </p:cNvPr>
          <p:cNvSpPr txBox="1"/>
          <p:nvPr/>
        </p:nvSpPr>
        <p:spPr>
          <a:xfrm>
            <a:off x="2205789" y="2294599"/>
            <a:ext cx="915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effectLst/>
                <a:latin typeface="Arial Black" panose="020B0A04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Quale tipo di protocollo di comunicazione occorre scegliere allora?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721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29A6EA19-172D-4EA9-95F0-F76D5269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4" y="430442"/>
            <a:ext cx="9631071" cy="878776"/>
          </a:xfrm>
        </p:spPr>
        <p:txBody>
          <a:bodyPr/>
          <a:lstStyle/>
          <a:p>
            <a:pPr algn="ctr"/>
            <a:r>
              <a:rPr lang="it-IT" sz="4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Caratteristiche del protocollo MQTT</a:t>
            </a:r>
            <a:endParaRPr lang="it-IT" sz="40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A845B72-0071-4572-B760-2891A3FE2028}"/>
              </a:ext>
            </a:extLst>
          </p:cNvPr>
          <p:cNvSpPr txBox="1"/>
          <p:nvPr/>
        </p:nvSpPr>
        <p:spPr>
          <a:xfrm>
            <a:off x="752668" y="1764632"/>
            <a:ext cx="686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MQTT, Perché Sì: I Vantaggi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C77E25-4199-483F-80E0-68B6253C9280}"/>
              </a:ext>
            </a:extLst>
          </p:cNvPr>
          <p:cNvSpPr txBox="1"/>
          <p:nvPr/>
        </p:nvSpPr>
        <p:spPr>
          <a:xfrm>
            <a:off x="385011" y="2681711"/>
            <a:ext cx="6609347" cy="2876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Perché andare a scegliere </a:t>
            </a:r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MQTT </a:t>
            </a:r>
            <a:r>
              <a:rPr lang="it-I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rispetto agli altri protocolli disponibili??</a:t>
            </a:r>
            <a:r>
              <a:rPr lang="it-IT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Semplice, perché </a:t>
            </a:r>
            <a:r>
              <a:rPr lang="it-I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è un protocollo di rete leggero e flessibile che garantisce il corretto equilibrio agli sviluppatori IoT, offrendo:</a:t>
            </a:r>
          </a:p>
          <a:p>
            <a:endParaRPr lang="it-IT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it-I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it-I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eggerezza; il protocollo consente l’implementazione sia su dispositivi hardware dotati di poca memoria e di scarsa capacità di calcolo, sia su reti ad elevata latenza o a larghezza di banda limitata;</a:t>
            </a: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it-IT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it-I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lessibilità; il protocollo fa sì che possa supportare diversi scenari applicativi per dispositivi e servizi IoT;</a:t>
            </a:r>
          </a:p>
          <a:p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9A3186-2C83-4C69-88C4-E2FC02DBC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097" y="1995464"/>
            <a:ext cx="3998878" cy="42484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144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D0D93A-7F92-4637-9B49-C2F563E7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1" y="446485"/>
            <a:ext cx="9631071" cy="878776"/>
          </a:xfrm>
        </p:spPr>
        <p:txBody>
          <a:bodyPr/>
          <a:lstStyle/>
          <a:p>
            <a:pPr algn="ctr"/>
            <a:r>
              <a:rPr lang="it-IT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PlasticFeeBasket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09D491E-3461-43AF-A872-4571A47B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33" y="1918553"/>
            <a:ext cx="10528133" cy="404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8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D0D93A-7F92-4637-9B49-C2F563E72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1" y="446485"/>
            <a:ext cx="9631071" cy="878776"/>
          </a:xfrm>
        </p:spPr>
        <p:txBody>
          <a:bodyPr/>
          <a:lstStyle/>
          <a:p>
            <a:pPr algn="ctr"/>
            <a:r>
              <a:rPr lang="it-IT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PlasticFeeBasket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728A4B-3A61-42EF-82B6-01E1FD60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080" y="1620440"/>
            <a:ext cx="105441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2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37DB11E-2974-4C9A-B3C9-1AA9550B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546" y="270199"/>
            <a:ext cx="9631071" cy="878776"/>
          </a:xfrm>
        </p:spPr>
        <p:txBody>
          <a:bodyPr/>
          <a:lstStyle/>
          <a:p>
            <a:pPr algn="ctr"/>
            <a:r>
              <a:rPr lang="it-IT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PlasticFeeListener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396A3C2-049F-4B23-B25D-C52A1213B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833395"/>
            <a:ext cx="9867900" cy="389572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A76DCE3-74E4-4B0E-A73F-B812305FA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43485"/>
            <a:ext cx="10820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1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37DB11E-2974-4C9A-B3C9-1AA9550B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1" y="446485"/>
            <a:ext cx="9631071" cy="878776"/>
          </a:xfrm>
        </p:spPr>
        <p:txBody>
          <a:bodyPr/>
          <a:lstStyle/>
          <a:p>
            <a:pPr algn="ctr"/>
            <a:r>
              <a:rPr lang="it-IT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PlasticFeeListener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F55DD98-A8AA-46BE-9668-29A6736E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2007309"/>
            <a:ext cx="90106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8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BA46D8E-9321-4112-A918-005A484C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38" y="1703102"/>
            <a:ext cx="10209524" cy="127619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65B2005-F68A-4456-A941-731BAA4EA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0" y="3878708"/>
            <a:ext cx="5943383" cy="187257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8E72257-EE65-4A66-B18A-AA59ACE4F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276" y="4025665"/>
            <a:ext cx="5546271" cy="1441879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60000594-4A38-483D-957F-435264E26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89" y="318148"/>
            <a:ext cx="9631071" cy="878776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Esecuzione degli scripts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40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591182BB-A850-4674-89C7-8863C67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682" y="243003"/>
            <a:ext cx="9631071" cy="878776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Esecuzione degli scripts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6A56CBE-DD9D-4643-840B-23D59308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271" y="1282674"/>
            <a:ext cx="6857143" cy="244761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36C2DA0-98A5-45F4-A047-9A4CD940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71" y="3891188"/>
            <a:ext cx="9542857" cy="27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41F2613-ABC4-4EB0-B23F-F62DE679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59" y="2079459"/>
            <a:ext cx="9695238" cy="3180952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5E29F4DC-0024-417E-825E-9EEF7FDE2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51" y="379360"/>
            <a:ext cx="9631071" cy="878776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Esecuzione degli scripts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178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5DFC6FA-7B97-4072-9BBA-7056CD60A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06" r="-1" b="-1"/>
          <a:stretch/>
        </p:blipFill>
        <p:spPr>
          <a:xfrm>
            <a:off x="1" y="-5"/>
            <a:ext cx="12191695" cy="5020241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11C78E-2565-4D30-9CCB-B4FAEA0D5A11}"/>
              </a:ext>
            </a:extLst>
          </p:cNvPr>
          <p:cNvSpPr txBox="1"/>
          <p:nvPr/>
        </p:nvSpPr>
        <p:spPr>
          <a:xfrm>
            <a:off x="636916" y="4854346"/>
            <a:ext cx="10407602" cy="8680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Cos’è</a:t>
            </a:r>
            <a:r>
              <a:rPr lang="en-US" sz="4800" b="1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l’ INTERNET OF THINGS?</a:t>
            </a:r>
          </a:p>
        </p:txBody>
      </p:sp>
    </p:spTree>
    <p:extLst>
      <p:ext uri="{BB962C8B-B14F-4D97-AF65-F5344CB8AC3E}">
        <p14:creationId xmlns:p14="http://schemas.microsoft.com/office/powerpoint/2010/main" val="167546988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EB0A099-CA33-4634-8E42-F07464BED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1" y="446485"/>
            <a:ext cx="9631071" cy="878776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Considerazioni tecniche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1D8B2A-71DD-4813-93E6-7BFFF0CF187F}"/>
              </a:ext>
            </a:extLst>
          </p:cNvPr>
          <p:cNvSpPr txBox="1"/>
          <p:nvPr/>
        </p:nvSpPr>
        <p:spPr>
          <a:xfrm>
            <a:off x="1283367" y="1906001"/>
            <a:ext cx="97536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sistema IOT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stato implementato utilizzando delle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utilizzate come simulatori dei basket mentre il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listener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è stato simulato da un pc andando a rispecchiare così un caso d’uso reale testato.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 lo sviluppo del progetto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 siamo basati sulla documentazione degli attuali sistemi e le attuali tecnologie utilizzate nell’ </a:t>
            </a:r>
            <a:r>
              <a:rPr lang="it-IT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 reale ( MQTT )</a:t>
            </a: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it-IT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che ha prodotto un sistema reale e non un sistema scolastico.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it-IT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Gli script 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 Basket e del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listener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sono stati implementati in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sfruttando la libreria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paho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 si interfaccia molto facilmente con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mqtt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fornendo delle ottime prestazioni anche in trasferimento/lettura dati rispetto a quello che sarà lo scenario reale, ovvero meno trasferimento di dati.</a:t>
            </a:r>
          </a:p>
        </p:txBody>
      </p:sp>
    </p:spTree>
    <p:extLst>
      <p:ext uri="{BB962C8B-B14F-4D97-AF65-F5344CB8AC3E}">
        <p14:creationId xmlns:p14="http://schemas.microsoft.com/office/powerpoint/2010/main" val="10218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DC5324D2-6FE2-40A4-A9AF-7664C1AAC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1" y="446485"/>
            <a:ext cx="9631071" cy="878776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Conclusioni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3CB3A7F-AB83-4435-8B8C-32719AB58C1A}"/>
              </a:ext>
            </a:extLst>
          </p:cNvPr>
          <p:cNvSpPr txBox="1"/>
          <p:nvPr/>
        </p:nvSpPr>
        <p:spPr>
          <a:xfrm>
            <a:off x="1079726" y="2136338"/>
            <a:ext cx="943587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 spera l’implementazione del collegamento con la blockchain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PlasticFee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una prossima release del sistema.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L’idea è quella di andare ad usare delle </a:t>
            </a:r>
            <a:r>
              <a:rPr lang="it-IT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GRPC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un moderno sistema di remote procedure call che rende possibile una comunicazione particolarmente efficiente all’interno delle architetture </a:t>
            </a:r>
            <a:r>
              <a:rPr lang="it-IT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client-server</a:t>
            </a:r>
            <a:r>
              <a:rPr lang="it-IT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distribuite.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5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9F8E70-8B10-4767-A08F-45E80320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327" y="2624418"/>
            <a:ext cx="8073345" cy="1327096"/>
          </a:xfrm>
        </p:spPr>
        <p:txBody>
          <a:bodyPr/>
          <a:lstStyle/>
          <a:p>
            <a:r>
              <a:rPr lang="it-IT" sz="4800" b="1" dirty="0"/>
              <a:t>Grazie per l’attenzione !!</a:t>
            </a:r>
          </a:p>
        </p:txBody>
      </p:sp>
    </p:spTree>
    <p:extLst>
      <p:ext uri="{BB962C8B-B14F-4D97-AF65-F5344CB8AC3E}">
        <p14:creationId xmlns:p14="http://schemas.microsoft.com/office/powerpoint/2010/main" val="29603548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F8B683A-455E-4B18-9084-4C44B697D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385" y="241037"/>
            <a:ext cx="6188190" cy="1622321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Internet of </a:t>
            </a:r>
            <a:r>
              <a:rPr lang="it-IT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things</a:t>
            </a:r>
            <a:endParaRPr lang="it-IT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DBDC7A-55F8-4854-8961-A70984282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155032"/>
            <a:ext cx="6153014" cy="5534526"/>
          </a:xfrm>
        </p:spPr>
        <p:txBody>
          <a:bodyPr>
            <a:normAutofit/>
          </a:bodyPr>
          <a:lstStyle/>
          <a:p>
            <a:pPr algn="just"/>
            <a:r>
              <a:rPr lang="it-IT" sz="16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L’Internet of </a:t>
            </a:r>
            <a:r>
              <a:rPr lang="it-IT" sz="1600" dirty="0" err="1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Things</a:t>
            </a:r>
            <a:r>
              <a:rPr lang="it-IT" sz="16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t-IT" sz="1600" u="sng" dirty="0">
                <a:solidFill>
                  <a:schemeClr val="accent3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(IoT)</a:t>
            </a:r>
            <a:r>
              <a:rPr lang="it-IT" sz="1600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it-IT" sz="16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rappresenta il primo passo verso la piena digitalizzazione della nostra società.</a:t>
            </a:r>
          </a:p>
          <a:p>
            <a:pPr algn="just"/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L'Internet of </a:t>
            </a:r>
            <a:r>
              <a:rPr lang="it-IT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Things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(IoT), anche noto con il nome di Internet delle cose o Internet degli oggetti, prevede la connessione a Internet di diverse tipologie di oggetti fisici, che vanno dall’uso domestico come frigoriferi e lampadine, alle risorse aziendali, fino ad arrivare ai dispositivi medici smart. </a:t>
            </a:r>
          </a:p>
          <a:p>
            <a:pPr marL="0" indent="0">
              <a:buNone/>
            </a:pP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 spiegare meglio il significato di IoT, possiamo dire che, i dispositivi IoT sono oggetti intelligenti in grado di ricevere e trasferire dati su reti wireless, senza richiedere interventi manuali. Ciò si ottiene integrando negli oggetti semplici dispositivi di elaborazione provvisti di sensori. </a:t>
            </a:r>
          </a:p>
          <a:p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esterni, tavolo, edificio, sedendo&#10;&#10;Descrizione generata automaticamente">
            <a:extLst>
              <a:ext uri="{FF2B5EF4-FFF2-40B4-BE49-F238E27FC236}">
                <a16:creationId xmlns:a16="http://schemas.microsoft.com/office/drawing/2014/main" id="{35CEA71A-CF20-45CA-85CB-C27449DE1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 r="26055" b="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  <a:noFill/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906521-20AD-4891-9753-38E1C649A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87" y="3135410"/>
            <a:ext cx="3370818" cy="2038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092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F54EDB-5991-4B05-8887-9636D8020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27" y="313924"/>
            <a:ext cx="6424864" cy="841107"/>
          </a:xfrm>
        </p:spPr>
        <p:txBody>
          <a:bodyPr/>
          <a:lstStyle/>
          <a:p>
            <a:r>
              <a:rPr lang="it-IT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Internet of </a:t>
            </a:r>
            <a:r>
              <a:rPr lang="it-IT" sz="36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things</a:t>
            </a:r>
            <a:r>
              <a:rPr lang="it-IT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nel tempo</a:t>
            </a:r>
            <a:endParaRPr lang="it-IT" sz="36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E72149-FFEB-480D-B1D0-FFD98323EBB5}"/>
              </a:ext>
            </a:extLst>
          </p:cNvPr>
          <p:cNvSpPr txBox="1"/>
          <p:nvPr/>
        </p:nvSpPr>
        <p:spPr>
          <a:xfrm>
            <a:off x="329807" y="1667487"/>
            <a:ext cx="4330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it-IT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dimensione del mercato della tecnologia del web degli oggetti continua a crescere. </a:t>
            </a:r>
            <a:r>
              <a:rPr lang="it-IT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 prevede infatti che entro il 2022 si avranno più di 60 miliardi di</a:t>
            </a:r>
            <a:br>
              <a:rPr lang="it-IT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b="0" i="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dispositivi connessi, tra cui</a:t>
            </a:r>
            <a:r>
              <a:rPr lang="it-I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circa </a:t>
            </a:r>
            <a:r>
              <a:rPr lang="it-IT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34 miliardi di oggetti IoT</a:t>
            </a:r>
            <a:r>
              <a:rPr lang="it-I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 26 miliardi di device più tradizionali come smartphone, tablet, smartwatch, contro gli attuali 20 miliardi.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it-IT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it-IT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it-I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it-IT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  <a:r>
              <a:rPr lang="it-I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rappresenteranno una dell’infrastrutture di riferimento per l’operatività di questa “ragnatela di oggetti intelligenti”.</a:t>
            </a:r>
          </a:p>
          <a:p>
            <a:endParaRPr lang="it-IT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7884E1F-A744-4709-83D9-DDD6AEA31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694" y="1667487"/>
            <a:ext cx="6940666" cy="3965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5141013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F54EDB-5991-4B05-8887-9636D8020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013" y="265799"/>
            <a:ext cx="8888343" cy="852708"/>
          </a:xfrm>
        </p:spPr>
        <p:txBody>
          <a:bodyPr/>
          <a:lstStyle/>
          <a:p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Internet of </a:t>
            </a:r>
            <a:r>
              <a:rPr lang="it-IT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things</a:t>
            </a:r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&amp; blockchain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D28899B-8C1E-4193-9543-B105FBDEB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8" y="1873848"/>
            <a:ext cx="6329771" cy="356049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6D9010-40FD-405B-BB56-189C18D616EE}"/>
              </a:ext>
            </a:extLst>
          </p:cNvPr>
          <p:cNvSpPr txBox="1"/>
          <p:nvPr/>
        </p:nvSpPr>
        <p:spPr>
          <a:xfrm>
            <a:off x="6531553" y="1873848"/>
            <a:ext cx="50027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 </a:t>
            </a:r>
            <a:r>
              <a:rPr lang="it-IT" b="1" u="sng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Blockchain</a:t>
            </a:r>
            <a:r>
              <a:rPr lang="it-I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si candidano al ruolo di applicazione chiave per </a:t>
            </a:r>
            <a:r>
              <a:rPr lang="it-IT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l’</a:t>
            </a:r>
            <a:r>
              <a:rPr lang="it-IT" u="sng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Industria IoT</a:t>
            </a:r>
            <a:r>
              <a:rPr lang="it-IT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it-I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La tecnologia in questione può essere utilizzata per tracciare miliardi di dispositivi collegati, consentono l’elaborazione delle transazioni che questi producono e il coordinamento tra i device fisici. </a:t>
            </a:r>
          </a:p>
          <a:p>
            <a:pPr algn="just"/>
            <a:endParaRPr lang="it-IT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it-I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Questo approccio decentralizzato eliminerebbe i punti di guasto delle reti tradizionali, facilitando la creazione di un ecosistema più resiliente sul quale potranno operare i dispositivi smart. </a:t>
            </a:r>
          </a:p>
          <a:p>
            <a:pPr algn="just"/>
            <a:endParaRPr lang="it-IT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it-IT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Gli algoritmi crittografici utilizzati dalle Blockchain, inoltre, permetterebbero di aumentare la tutela dei dati dei consumatori privati.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516258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8EDB3C-9444-4FC4-9459-2DE3D91A0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4575" y="444697"/>
            <a:ext cx="8626226" cy="814608"/>
          </a:xfrm>
        </p:spPr>
        <p:txBody>
          <a:bodyPr/>
          <a:lstStyle/>
          <a:p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Internet of </a:t>
            </a:r>
            <a:r>
              <a:rPr lang="it-IT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things</a:t>
            </a:r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&amp; blockchain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01E0C9-AF96-4F55-964C-4F787FD4B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418" y="1836349"/>
            <a:ext cx="4888414" cy="4360385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it-IT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Fiducia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Blockchain offre un alto livello di sicurezza e trasparenza. Ciò consente alle aziende di verificare rapidamente le informazioni, stabilire fiducia, monitorare i progressi e avviare pagamenti senza fare affidamento su un'autorità centralizzata o un intervento umano costante.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Velocità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contratti e registri peer-to-peer e basati su dispositivi accelerano lo scambio e l'elaborazione dei dati.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Semplicità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grazie alla Blockchain, le organizzazioni possono scambiare dati, trasferire merci e automatizzare i processi aziendali senza creare costose strutture IT centralizzate.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it-IT" sz="1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Agilità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la Blockchain consente il rapporto contrattuale tra entità in tempo reale, senza che terzi "certifichino" la transazione IoT.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A46AA85-BCD5-41B0-A65B-738DAFAC2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942" y="1999964"/>
            <a:ext cx="6039429" cy="3400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388418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F2B68B7-65FA-45F0-9927-3BE559184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396570"/>
            <a:ext cx="8626226" cy="814608"/>
          </a:xfrm>
        </p:spPr>
        <p:txBody>
          <a:bodyPr/>
          <a:lstStyle/>
          <a:p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Internet of </a:t>
            </a:r>
            <a:r>
              <a:rPr lang="it-IT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things</a:t>
            </a:r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&amp; Plastic </a:t>
            </a:r>
            <a:r>
              <a:rPr lang="it-IT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Fee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FCD66E-7AF9-4448-B7A0-66073592A2A8}"/>
              </a:ext>
            </a:extLst>
          </p:cNvPr>
          <p:cNvSpPr txBox="1"/>
          <p:nvPr/>
        </p:nvSpPr>
        <p:spPr>
          <a:xfrm>
            <a:off x="537412" y="1712359"/>
            <a:ext cx="526181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it-IT" sz="2000" b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nostra idea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è stata quella di andare ad integrare un </a:t>
            </a:r>
            <a:r>
              <a:rPr lang="it-IT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sistema IOT 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 prendesse le vesti di una rete di contenitori di plastica intelligente dove le persone si sentano spronate a depositare i loro rifiuti in plastica, contribuendo così a salvaguardare il pianeta e ottenendo in cambio una piccola commissione trasferita direttamente sul proprio </a:t>
            </a:r>
            <a:r>
              <a:rPr lang="it-IT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wallet</a:t>
            </a:r>
            <a:r>
              <a:rPr lang="it-IT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Il sistema offre oltre alle transazioni in se di reperire informazioni riguardo al proprio storico di deposito.</a:t>
            </a:r>
            <a:endParaRPr lang="it-IT" dirty="0"/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D35200A4-2790-4ADE-A6ED-91C085637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44" y="1712359"/>
            <a:ext cx="4760996" cy="343328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459461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134D1D9-593F-4A82-B9DA-C35EC2A64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917" y="2190955"/>
            <a:ext cx="12415685" cy="3507708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46BE67E4-73B4-4F47-9307-A95E00CB0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5479" y="637202"/>
            <a:ext cx="8626226" cy="814608"/>
          </a:xfrm>
        </p:spPr>
        <p:txBody>
          <a:bodyPr/>
          <a:lstStyle/>
          <a:p>
            <a:r>
              <a:rPr lang="it-IT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Architettura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7618A26-95DE-472B-845B-39C0CFEB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0158" y="3437164"/>
            <a:ext cx="1274014" cy="27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9280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044CC4FB-B5C4-4FF4-8A8B-FD4D0830F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4" y="324381"/>
            <a:ext cx="9488906" cy="854206"/>
          </a:xfrm>
        </p:spPr>
        <p:txBody>
          <a:bodyPr/>
          <a:lstStyle/>
          <a:p>
            <a:r>
              <a:rPr lang="it-IT" sz="36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Infrastruttura alla base dell’IOT: </a:t>
            </a:r>
            <a:r>
              <a:rPr lang="it-IT" sz="3600" b="1" dirty="0" err="1">
                <a:solidFill>
                  <a:schemeClr val="accent2">
                    <a:lumMod val="40000"/>
                    <a:lumOff val="60000"/>
                  </a:schemeClr>
                </a:solidFill>
              </a:rPr>
              <a:t>ActiveMQ</a:t>
            </a:r>
            <a:endParaRPr lang="it-IT" sz="3600" dirty="0"/>
          </a:p>
        </p:txBody>
      </p:sp>
      <p:pic>
        <p:nvPicPr>
          <p:cNvPr id="5" name="Immagine 4" descr="JMS - Apache ActiveMQ Installation - CodeNotFound.com">
            <a:extLst>
              <a:ext uri="{FF2B5EF4-FFF2-40B4-BE49-F238E27FC236}">
                <a16:creationId xmlns:a16="http://schemas.microsoft.com/office/drawing/2014/main" id="{9FB19D7B-3A7F-420A-BC6A-8791A827BC2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71" y="1451909"/>
            <a:ext cx="2741597" cy="170734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E588F0-7043-47AB-BAD4-00BB1D51EEFA}"/>
              </a:ext>
            </a:extLst>
          </p:cNvPr>
          <p:cNvSpPr txBox="1"/>
          <p:nvPr/>
        </p:nvSpPr>
        <p:spPr>
          <a:xfrm>
            <a:off x="3801979" y="1412846"/>
            <a:ext cx="70665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it-IT" sz="1600" b="1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ActiveMQ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è un </a:t>
            </a:r>
            <a:r>
              <a:rPr lang="it-IT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message-oriented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middleware, ovvero un </a:t>
            </a:r>
            <a:r>
              <a:rPr lang="it-IT" sz="16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broker di messaggistica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scritto in Java che dispone di un completo client Java Message Service. </a:t>
            </a:r>
            <a:r>
              <a:rPr lang="it-IT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ActiveMQ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è progettato per inviare messaggi tra due o più applicazioni e funzionare come ponte di comunicazione tra più componenti che possono essere ospitati su server separati o possono essere scritti in diversi linguaggi di programmazione. </a:t>
            </a:r>
            <a:endParaRPr lang="it-IT" sz="16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7E68921-0E95-455A-9310-9156C9D4F075}"/>
              </a:ext>
            </a:extLst>
          </p:cNvPr>
          <p:cNvSpPr txBox="1"/>
          <p:nvPr/>
        </p:nvSpPr>
        <p:spPr>
          <a:xfrm>
            <a:off x="3978441" y="3518434"/>
            <a:ext cx="494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Arial Rounded MT Bold" panose="020F0704030504030204" pitchFamily="34" charset="0"/>
              </a:rPr>
              <a:t>Qual è l’obiettivo del suo utilizzo??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11D2A6-636D-46D3-BFEE-2A097E46E10B}"/>
              </a:ext>
            </a:extLst>
          </p:cNvPr>
          <p:cNvSpPr txBox="1"/>
          <p:nvPr/>
        </p:nvSpPr>
        <p:spPr>
          <a:xfrm>
            <a:off x="292785" y="4582190"/>
            <a:ext cx="60719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 scopo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è quello di creare una comunicazione affidabile tra i componenti di quel sistema.</a:t>
            </a:r>
            <a:r>
              <a:rPr lang="it-IT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L'anatomia di </a:t>
            </a:r>
            <a:r>
              <a:rPr lang="it-IT" sz="16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ActiveMQ</a:t>
            </a:r>
            <a:r>
              <a:rPr lang="it-IT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è costituita da modelli di dati chiamati messaggi, </a:t>
            </a:r>
            <a:r>
              <a:rPr lang="it-IT" sz="16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 e argomenti</a:t>
            </a:r>
            <a:r>
              <a:rPr lang="it-IT" sz="1600" u="none" strike="noStrik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r>
              <a:rPr lang="it-IT" sz="1600" u="none" strike="noStrik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sz="1600" u="none" strike="noStrike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piu</a:t>
            </a:r>
            <a:r>
              <a:rPr lang="it-IT" sz="1600" u="none" strike="noStrik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u="none" strike="noStrike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activeMQ</a:t>
            </a:r>
            <a:r>
              <a:rPr lang="it-IT" sz="1600" u="none" strike="noStrik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dispone di un API semplice e intuitiva dove poter visualizzare le code i </a:t>
            </a:r>
            <a:r>
              <a:rPr lang="it-IT" sz="1600" u="none" strike="noStrike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it-IT" sz="1600" u="none" strike="noStrike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presenti.</a:t>
            </a:r>
            <a:endParaRPr lang="it-IT" sz="16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9B321F9-F4F3-49D1-AB82-314160F4B8B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230" y="4240739"/>
            <a:ext cx="5137501" cy="229288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8201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627</TotalTime>
  <Words>1252</Words>
  <Application>Microsoft Office PowerPoint</Application>
  <PresentationFormat>Widescreen</PresentationFormat>
  <Paragraphs>79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0" baseType="lpstr">
      <vt:lpstr>Arial</vt:lpstr>
      <vt:lpstr>Arial Black</vt:lpstr>
      <vt:lpstr>Arial Rounded MT Bold</vt:lpstr>
      <vt:lpstr>Century Gothic</vt:lpstr>
      <vt:lpstr>Times New Roman</vt:lpstr>
      <vt:lpstr>Wingdings</vt:lpstr>
      <vt:lpstr>Wingdings 3</vt:lpstr>
      <vt:lpstr>Ione</vt:lpstr>
      <vt:lpstr>Presentazione standard di PowerPoint</vt:lpstr>
      <vt:lpstr>Presentazione standard di PowerPoint</vt:lpstr>
      <vt:lpstr>Internet of things</vt:lpstr>
      <vt:lpstr>Internet of things nel tempo</vt:lpstr>
      <vt:lpstr>Internet of things &amp; blockchain</vt:lpstr>
      <vt:lpstr>Internet of things &amp; blockchain</vt:lpstr>
      <vt:lpstr>Internet of things &amp; Plastic Fee</vt:lpstr>
      <vt:lpstr>Architettura</vt:lpstr>
      <vt:lpstr>Infrastruttura alla base dell’IOT: ActiveMQ</vt:lpstr>
      <vt:lpstr>Lo scambio di informazioni</vt:lpstr>
      <vt:lpstr>MQTT</vt:lpstr>
      <vt:lpstr>Caratteristiche del protocollo MQTT</vt:lpstr>
      <vt:lpstr>PlasticFeeBasket</vt:lpstr>
      <vt:lpstr>PlasticFeeBasket</vt:lpstr>
      <vt:lpstr>PlasticFeeListener</vt:lpstr>
      <vt:lpstr>PlasticFeeListener</vt:lpstr>
      <vt:lpstr>Esecuzione degli scripts</vt:lpstr>
      <vt:lpstr>Esecuzione degli scripts</vt:lpstr>
      <vt:lpstr>Esecuzione degli scripts</vt:lpstr>
      <vt:lpstr>Considerazioni tecniche</vt:lpstr>
      <vt:lpstr>Conclusioni</vt:lpstr>
      <vt:lpstr>Grazie per l’attenzione 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Giuseppe Pallaria</dc:creator>
  <cp:lastModifiedBy>Giuseppe Pallaria</cp:lastModifiedBy>
  <cp:revision>76</cp:revision>
  <dcterms:created xsi:type="dcterms:W3CDTF">2021-02-22T16:27:13Z</dcterms:created>
  <dcterms:modified xsi:type="dcterms:W3CDTF">2021-02-25T14:59:47Z</dcterms:modified>
</cp:coreProperties>
</file>